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9" r:id="rId6"/>
    <p:sldId id="308" r:id="rId7"/>
    <p:sldId id="279" r:id="rId8"/>
    <p:sldId id="272" r:id="rId9"/>
    <p:sldId id="307" r:id="rId10"/>
    <p:sldId id="309" r:id="rId11"/>
    <p:sldId id="310" r:id="rId12"/>
    <p:sldId id="311" r:id="rId13"/>
    <p:sldId id="312" r:id="rId14"/>
    <p:sldId id="313" r:id="rId15"/>
    <p:sldId id="271" r:id="rId16"/>
    <p:sldId id="270" r:id="rId17"/>
    <p:sldId id="283" r:id="rId18"/>
    <p:sldId id="298" r:id="rId19"/>
    <p:sldId id="285" r:id="rId20"/>
    <p:sldId id="286" r:id="rId21"/>
    <p:sldId id="289" r:id="rId22"/>
    <p:sldId id="290" r:id="rId23"/>
    <p:sldId id="288" r:id="rId24"/>
    <p:sldId id="293" r:id="rId25"/>
    <p:sldId id="291" r:id="rId26"/>
    <p:sldId id="294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FF00"/>
    <a:srgbClr val="99FF99"/>
    <a:srgbClr val="FF99FF"/>
    <a:srgbClr val="FFFF66"/>
    <a:srgbClr val="FFCC00"/>
    <a:srgbClr val="FFCC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323" autoAdjust="0"/>
  </p:normalViewPr>
  <p:slideViewPr>
    <p:cSldViewPr>
      <p:cViewPr>
        <p:scale>
          <a:sx n="73" d="100"/>
          <a:sy n="73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0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97934-B0BC-458D-B058-F2E0B2F40CD9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9CC61-F7A7-4A89-9953-5E702C0A6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352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62D0DB-E5AE-4D2E-B461-1E54D1D815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25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2D0DB-E5AE-4D2E-B461-1E54D1D815C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486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7" descr="ribbon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9144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1123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068638"/>
            <a:ext cx="7775575" cy="5762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F431D7-D3A0-4A90-90B4-0F7FA368036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8" descr="nihr_cr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72200" y="260648"/>
            <a:ext cx="2303568" cy="1395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AC648-8813-4880-B991-255470D756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B34B-216A-4CDA-A6F1-7750439464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1BB8FA-CFA7-430F-B6FD-216E9D57A4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5A514-568F-4E1D-8A58-4164B8CAC8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0D0B-A13D-4B1D-A15C-149483777C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1A6A-818B-4549-AFCA-EF2FC7A3F5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5E8B3-680A-4517-BCCD-A59E94D6CC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8D120-A7FB-4D68-AB37-308C19AE66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D7B24-1E60-48FC-A14D-FC831147C0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AB833-69BD-42D9-8BB2-CE818DD38F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FB75-81E5-4652-8200-429BC7260B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6682AE-AB2A-42D2-9EF4-3D286DD36D5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8" descr="nihr_crn"/>
          <p:cNvPicPr>
            <a:picLocks noChangeAspect="1" noChangeArrowheads="1"/>
          </p:cNvPicPr>
          <p:nvPr/>
        </p:nvPicPr>
        <p:blipFill>
          <a:blip r:embed="rId14" cstate="print"/>
          <a:srcRect t="13040" b="13039"/>
          <a:stretch>
            <a:fillRect/>
          </a:stretch>
        </p:blipFill>
        <p:spPr bwMode="auto">
          <a:xfrm>
            <a:off x="6300788" y="260350"/>
            <a:ext cx="2735262" cy="1223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Navigating the Networks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Chantal </a:t>
            </a:r>
            <a:r>
              <a:rPr lang="en-GB" sz="2400" dirty="0" err="1" smtClean="0"/>
              <a:t>Sunter</a:t>
            </a:r>
            <a:endParaRPr lang="en-GB" sz="2400" dirty="0" smtClean="0"/>
          </a:p>
          <a:p>
            <a:r>
              <a:rPr lang="en-GB" sz="2400" dirty="0" smtClean="0"/>
              <a:t>July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Study Delivery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8" y="1678182"/>
            <a:ext cx="8872551" cy="4487122"/>
          </a:xfrm>
        </p:spPr>
      </p:pic>
      <p:sp>
        <p:nvSpPr>
          <p:cNvPr id="5" name="TextBox 4"/>
          <p:cNvSpPr txBox="1"/>
          <p:nvPr/>
        </p:nvSpPr>
        <p:spPr>
          <a:xfrm>
            <a:off x="6444208" y="64533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2013/14 England wide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893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Supporting Industry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27" y="1509005"/>
            <a:ext cx="7853357" cy="5348993"/>
          </a:xfrm>
        </p:spPr>
      </p:pic>
      <p:sp>
        <p:nvSpPr>
          <p:cNvPr id="5" name="TextBox 4"/>
          <p:cNvSpPr txBox="1"/>
          <p:nvPr/>
        </p:nvSpPr>
        <p:spPr>
          <a:xfrm>
            <a:off x="6660232" y="64533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2013/14 England wide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3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Summary so far	</a:t>
            </a:r>
            <a:r>
              <a:rPr lang="en-GB" b="1" dirty="0" smtClean="0"/>
              <a:t>		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/>
          <a:lstStyle/>
          <a:p>
            <a:r>
              <a:rPr lang="en-US" sz="1800" dirty="0" smtClean="0"/>
              <a:t>Trends </a:t>
            </a:r>
            <a:r>
              <a:rPr lang="en-US" sz="1800" dirty="0"/>
              <a:t>show that the environment for delivery of clinical studies </a:t>
            </a:r>
            <a:r>
              <a:rPr lang="en-US" sz="1800" dirty="0" smtClean="0"/>
              <a:t>in the </a:t>
            </a:r>
            <a:r>
              <a:rPr lang="en-US" sz="1800" dirty="0"/>
              <a:t>NHS in England is improving</a:t>
            </a:r>
          </a:p>
          <a:p>
            <a:r>
              <a:rPr lang="en-US" sz="1800" dirty="0" smtClean="0"/>
              <a:t>There </a:t>
            </a:r>
            <a:r>
              <a:rPr lang="en-US" sz="1800" dirty="0"/>
              <a:t>is widespread engagement amongst healthcare providers</a:t>
            </a:r>
          </a:p>
          <a:p>
            <a:r>
              <a:rPr lang="en-US" sz="1800" dirty="0" smtClean="0"/>
              <a:t>Patient </a:t>
            </a:r>
            <a:r>
              <a:rPr lang="en-US" sz="1800" dirty="0"/>
              <a:t>recruitment is up</a:t>
            </a:r>
          </a:p>
          <a:p>
            <a:r>
              <a:rPr lang="en-US" sz="1800" dirty="0" smtClean="0"/>
              <a:t>Study </a:t>
            </a:r>
            <a:r>
              <a:rPr lang="en-US" sz="1800" dirty="0"/>
              <a:t>set-up times are down</a:t>
            </a:r>
          </a:p>
          <a:p>
            <a:endParaRPr lang="en-US" sz="1800" dirty="0"/>
          </a:p>
          <a:p>
            <a:r>
              <a:rPr lang="en-US" sz="1800" dirty="0"/>
              <a:t>The Network is not complacent – still </a:t>
            </a:r>
            <a:r>
              <a:rPr lang="en-US" sz="1800" dirty="0" smtClean="0"/>
              <a:t>driving performance improvements </a:t>
            </a:r>
            <a:r>
              <a:rPr lang="en-US" sz="1800" dirty="0"/>
              <a:t>across all parts of the </a:t>
            </a:r>
            <a:r>
              <a:rPr lang="en-US" sz="1800" dirty="0" smtClean="0"/>
              <a:t>service </a:t>
            </a:r>
          </a:p>
          <a:p>
            <a:endParaRPr lang="en-US" sz="1800" dirty="0" smtClean="0"/>
          </a:p>
          <a:p>
            <a:r>
              <a:rPr lang="en-GB" sz="1800" dirty="0" smtClean="0"/>
              <a:t>Inconsistent geographical coverage</a:t>
            </a:r>
          </a:p>
          <a:p>
            <a:r>
              <a:rPr lang="en-GB" sz="1800" dirty="0" smtClean="0"/>
              <a:t>102 local research networks </a:t>
            </a:r>
            <a:r>
              <a:rPr lang="en-GB" sz="1800" dirty="0" smtClean="0">
                <a:sym typeface="Wingdings" panose="05000000000000000000" pitchFamily="2" charset="2"/>
              </a:rPr>
              <a:t> Duplication  increase in hosting costs, finance, HR </a:t>
            </a:r>
            <a:r>
              <a:rPr lang="en-GB" sz="1800" dirty="0" err="1" smtClean="0">
                <a:sym typeface="Wingdings" panose="05000000000000000000" pitchFamily="2" charset="2"/>
              </a:rPr>
              <a:t>etc</a:t>
            </a:r>
            <a:endParaRPr lang="en-GB" sz="1800" dirty="0" smtClean="0">
              <a:sym typeface="Wingdings" panose="05000000000000000000" pitchFamily="2" charset="2"/>
            </a:endParaRPr>
          </a:p>
          <a:p>
            <a:r>
              <a:rPr lang="en-GB" sz="1800" dirty="0" smtClean="0">
                <a:sym typeface="Wingdings" panose="05000000000000000000" pitchFamily="2" charset="2"/>
              </a:rPr>
              <a:t>Inconsistencies in support available</a:t>
            </a:r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36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Time for Change</a:t>
            </a:r>
            <a:r>
              <a:rPr lang="en-GB" b="1" dirty="0" smtClean="0"/>
              <a:t>	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4402832" cy="3849291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000000"/>
                </a:solidFill>
              </a:rPr>
              <a:t>Transition </a:t>
            </a:r>
            <a:r>
              <a:rPr lang="en-GB" altLang="en-US" dirty="0">
                <a:solidFill>
                  <a:srgbClr val="000000"/>
                </a:solidFill>
              </a:rPr>
              <a:t>is a product of our success, it is important that we change to ensure we can continue to </a:t>
            </a:r>
            <a:r>
              <a:rPr lang="en-GB" altLang="en-US" i="1" dirty="0">
                <a:solidFill>
                  <a:srgbClr val="FF0000"/>
                </a:solidFill>
              </a:rPr>
              <a:t>deliver clinical research to make patients, and the NHS, better</a:t>
            </a:r>
          </a:p>
          <a:p>
            <a:endParaRPr lang="en-GB" dirty="0"/>
          </a:p>
        </p:txBody>
      </p:sp>
      <p:pic>
        <p:nvPicPr>
          <p:cNvPr id="4" name="Picture 2" descr="http://gtg.co.nz/portals/6/Images/chang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2895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Evolution not Revolution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7072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0341658"/>
              </p:ext>
            </p:extLst>
          </p:nvPr>
        </p:nvGraphicFramePr>
        <p:xfrm>
          <a:off x="547688" y="1825625"/>
          <a:ext cx="8107362" cy="3478210"/>
        </p:xfrm>
        <a:graphic>
          <a:graphicData uri="http://schemas.openxmlformats.org/drawingml/2006/table">
            <a:tbl>
              <a:tblPr/>
              <a:tblGrid>
                <a:gridCol w="946150"/>
                <a:gridCol w="7161212"/>
              </a:tblGrid>
              <a:tr h="3657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Transition Programme Benefit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Equality of access to research for patients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4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Embedding of research into the new health and social care structures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Enhanced engagement within the NHS and the life-sciences sector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4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Increased efficiency through reduced transaction costs and increased productivity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40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Transparent, consistent governance and clear accountability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Improved flexibility and responsive research delivery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6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Improved staff retention and career development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8462" name="Rectangle 3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rgbClr val="C00000"/>
                </a:solidFill>
                <a:cs typeface="Arial" pitchFamily="34" charset="0"/>
              </a:rPr>
              <a:t>Why Transition?</a:t>
            </a:r>
          </a:p>
        </p:txBody>
      </p:sp>
    </p:spTree>
    <p:extLst>
      <p:ext uri="{BB962C8B-B14F-4D97-AF65-F5344CB8AC3E}">
        <p14:creationId xmlns:p14="http://schemas.microsoft.com/office/powerpoint/2010/main" xmlns="" val="203093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Benefits of Evolution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33" y="1906226"/>
            <a:ext cx="8791955" cy="4259078"/>
          </a:xfrm>
        </p:spPr>
      </p:pic>
    </p:spTree>
    <p:extLst>
      <p:ext uri="{BB962C8B-B14F-4D97-AF65-F5344CB8AC3E}">
        <p14:creationId xmlns:p14="http://schemas.microsoft.com/office/powerpoint/2010/main" xmlns="" val="32338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3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4785834"/>
              </p:ext>
            </p:extLst>
          </p:nvPr>
        </p:nvGraphicFramePr>
        <p:xfrm>
          <a:off x="107504" y="1129849"/>
          <a:ext cx="8928992" cy="5486535"/>
        </p:xfrm>
        <a:graphic>
          <a:graphicData uri="http://schemas.openxmlformats.org/drawingml/2006/table">
            <a:tbl>
              <a:tblPr/>
              <a:tblGrid>
                <a:gridCol w="1512168"/>
                <a:gridCol w="3514874"/>
                <a:gridCol w="3901950"/>
              </a:tblGrid>
              <a:tr h="30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Where are we now?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Where are we moving to?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02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Hosting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 NIHR CRN Network Coordinating Centres with 7 individual hosting agreements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 NIHR CRN Coordinating Centre (incorporating clinical thematic leadership) with 1 hosting agreement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102 NIHR CRN comprehensive/local research networks with 102 individual hosting agreements with 70 hosts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15 Local NIHR CRN research networks (integrated) with 14 individual hosting agreements with 14 hosts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, 1 each)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Geographical coverage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40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Inconsistent national coverage for research into key therapy areas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Full national coverage for  research into all key therapy areas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968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Complex geographical configuration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Simplified geographical configuration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9218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Resource coordination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Dispersed model of workforce coordination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Single model of workforce coordination, responsive to local need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72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Dispersed and fragmented oversight of deployment of resources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Strategic oversight for the deployment of resources at national / local partner level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381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Inconsistent models of funding allocation/use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Consistent models of funding allocation/use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435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Organisational structures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Complex organisational structure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Streamlined organisational structure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703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Inconsistent models of clinical leadership across networks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Consistent model of clinical leadership across networks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72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Partner organisations receiving multiple and  confusing funding streams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Partner organisations receiving single coordinated funding stream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9502" name="TextBox 2"/>
          <p:cNvSpPr txBox="1">
            <a:spLocks noChangeArrowheads="1"/>
          </p:cNvSpPr>
          <p:nvPr/>
        </p:nvSpPr>
        <p:spPr bwMode="auto">
          <a:xfrm>
            <a:off x="596900" y="582613"/>
            <a:ext cx="3434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>
                <a:solidFill>
                  <a:srgbClr val="C00000"/>
                </a:solidFill>
                <a:cs typeface="Arial" pitchFamily="34" charset="0"/>
              </a:rPr>
              <a:t>What Will Change?</a:t>
            </a:r>
            <a:endParaRPr lang="en-GB" altLang="en-US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411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/>
          </p:cNvSpPr>
          <p:nvPr>
            <p:ph type="body" sz="half" idx="2"/>
          </p:nvPr>
        </p:nvSpPr>
        <p:spPr>
          <a:xfrm>
            <a:off x="5508104" y="2132856"/>
            <a:ext cx="3408114" cy="4146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Arial" pitchFamily="34" charset="0"/>
              </a:rPr>
              <a:t>2 x Cancer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Arial" pitchFamily="34" charset="0"/>
              </a:rPr>
              <a:t>1 x Mental Health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Arial" pitchFamily="34" charset="0"/>
              </a:rPr>
              <a:t>2 x Diabetes </a:t>
            </a:r>
            <a:r>
              <a:rPr lang="en-US" altLang="en-US" sz="1400" dirty="0" smtClean="0">
                <a:cs typeface="Arial" pitchFamily="34" charset="0"/>
              </a:rPr>
              <a:t>(partial coverage)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Arial" pitchFamily="34" charset="0"/>
              </a:rPr>
              <a:t>1 x Stroke </a:t>
            </a:r>
            <a:r>
              <a:rPr lang="en-US" altLang="en-US" sz="1400" dirty="0" smtClean="0">
                <a:cs typeface="Arial" pitchFamily="34" charset="0"/>
              </a:rPr>
              <a:t>(partial coverage)</a:t>
            </a:r>
            <a:endParaRPr lang="en-US" altLang="en-US" sz="24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Arial" pitchFamily="34" charset="0"/>
              </a:rPr>
              <a:t>1 x Primary Care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Arial" pitchFamily="34" charset="0"/>
              </a:rPr>
              <a:t>1 x Medicines for Children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Arial" pitchFamily="34" charset="0"/>
              </a:rPr>
              <a:t>1 x </a:t>
            </a:r>
            <a:r>
              <a:rPr lang="en-US" altLang="en-US" sz="2400" dirty="0" err="1" smtClean="0">
                <a:cs typeface="Arial" pitchFamily="34" charset="0"/>
              </a:rPr>
              <a:t>DeNDRoN</a:t>
            </a:r>
            <a:r>
              <a:rPr lang="en-US" altLang="en-US" sz="2400" dirty="0" smtClean="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Arial" pitchFamily="34" charset="0"/>
              </a:rPr>
              <a:t>1</a:t>
            </a:r>
            <a:r>
              <a:rPr lang="en-US" altLang="en-US" sz="2400" dirty="0" smtClean="0">
                <a:cs typeface="Arial" pitchFamily="34" charset="0"/>
              </a:rPr>
              <a:t> x CLRN</a:t>
            </a:r>
          </a:p>
        </p:txBody>
      </p:sp>
      <p:sp>
        <p:nvSpPr>
          <p:cNvPr id="17411" name="Rectangle 8"/>
          <p:cNvSpPr>
            <a:spLocks noGrp="1"/>
          </p:cNvSpPr>
          <p:nvPr>
            <p:ph type="title"/>
          </p:nvPr>
        </p:nvSpPr>
        <p:spPr>
          <a:xfrm>
            <a:off x="179388" y="192088"/>
            <a:ext cx="6435725" cy="715962"/>
          </a:xfrm>
        </p:spPr>
        <p:txBody>
          <a:bodyPr/>
          <a:lstStyle/>
          <a:p>
            <a:pPr>
              <a:defRPr/>
            </a:pPr>
            <a:r>
              <a:rPr lang="en-GB" sz="2800" b="1" cap="all" dirty="0" smtClean="0">
                <a:solidFill>
                  <a:srgbClr val="C00000"/>
                </a:solidFill>
                <a:cs typeface="Arial" pitchFamily="34" charset="0"/>
              </a:rPr>
              <a:t>Integrating the Networks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66" y="836712"/>
            <a:ext cx="5358038" cy="58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9146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 sz="2800" b="1">
              <a:solidFill>
                <a:srgbClr val="CC0000"/>
              </a:solidFill>
            </a:endParaRPr>
          </a:p>
          <a:p>
            <a:pPr eaLnBrk="1" hangingPunct="1"/>
            <a:endParaRPr lang="en-GB" altLang="en-US" sz="2800" b="1">
              <a:solidFill>
                <a:srgbClr val="CC0000"/>
              </a:solidFill>
            </a:endParaRPr>
          </a:p>
          <a:p>
            <a:pPr eaLnBrk="1" hangingPunct="1"/>
            <a:endParaRPr lang="en-GB" altLang="en-US" sz="2800" b="1">
              <a:solidFill>
                <a:srgbClr val="CC00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404813"/>
            <a:ext cx="561657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581" name="Title 1"/>
          <p:cNvSpPr txBox="1">
            <a:spLocks/>
          </p:cNvSpPr>
          <p:nvPr/>
        </p:nvSpPr>
        <p:spPr bwMode="auto">
          <a:xfrm>
            <a:off x="107950" y="-171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rgbClr val="CC0000"/>
                </a:solidFill>
              </a:rPr>
              <a:t>SPECIALTIES, THEMES &amp; RESEARCH DELIVERY DIVISIONS:</a:t>
            </a:r>
          </a:p>
        </p:txBody>
      </p:sp>
    </p:spTree>
    <p:extLst>
      <p:ext uri="{BB962C8B-B14F-4D97-AF65-F5344CB8AC3E}">
        <p14:creationId xmlns:p14="http://schemas.microsoft.com/office/powerpoint/2010/main" xmlns="" val="40872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CC0000"/>
                </a:solidFill>
              </a:rPr>
              <a:t>CLINICAL DIVISIONS:</a:t>
            </a:r>
          </a:p>
        </p:txBody>
      </p:sp>
      <p:graphicFrame>
        <p:nvGraphicFramePr>
          <p:cNvPr id="57373" name="Group 29"/>
          <p:cNvGraphicFramePr>
            <a:graphicFrameLocks noGrp="1"/>
          </p:cNvGraphicFramePr>
          <p:nvPr/>
        </p:nvGraphicFramePr>
        <p:xfrm>
          <a:off x="539750" y="1485900"/>
          <a:ext cx="7993063" cy="4719669"/>
        </p:xfrm>
        <a:graphic>
          <a:graphicData uri="http://schemas.openxmlformats.org/drawingml/2006/table">
            <a:tbl>
              <a:tblPr/>
              <a:tblGrid>
                <a:gridCol w="1008063"/>
                <a:gridCol w="6985000"/>
              </a:tblGrid>
              <a:tr h="28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Division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Specialties in this division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Cancer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Diabetes, stroke, cardiovascular disease metabolic and endocrine disorders, renal disorders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Children, genetics, haematology,  reproductive health and childbirth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Dementias and neurodegeneration (DeNDRoN), mental health, neurological disorders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2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Primary  care, ageing, health services and delivery research, oral health and dentistry, public health, musculoskeletal disorders, dermatology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4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Anaesthesia/peri-operative medicine and pain management, critical care, injuries/emergencies, surgery, ENT, infectious diseases/microbiology, opthalmology, respiratory disorders, gastroenterology, hepatology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99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Aims of today: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GB" sz="2800" dirty="0" smtClean="0"/>
          </a:p>
          <a:p>
            <a:pPr marL="457200" indent="-457200">
              <a:buAutoNum type="arabicPeriod"/>
            </a:pPr>
            <a:r>
              <a:rPr lang="en-GB" sz="2800" dirty="0" smtClean="0"/>
              <a:t>NIHR CRN Networks 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a) Then, Now &amp; the Future</a:t>
            </a:r>
          </a:p>
          <a:p>
            <a:pPr marL="0" indent="0">
              <a:buNone/>
            </a:pPr>
            <a:r>
              <a:rPr lang="en-GB" sz="2800" dirty="0" smtClean="0"/>
              <a:t>	b) Accessing Support</a:t>
            </a:r>
          </a:p>
          <a:p>
            <a:pPr marL="0" indent="0">
              <a:buNone/>
            </a:pPr>
            <a:endParaRPr lang="en-GB" sz="2800" dirty="0" smtClean="0"/>
          </a:p>
          <a:p>
            <a:pPr marL="514350" indent="-514350">
              <a:buAutoNum type="arabicPeriod" startAt="2"/>
            </a:pPr>
            <a:r>
              <a:rPr lang="en-GB" sz="2800" dirty="0" err="1" smtClean="0"/>
              <a:t>AcoRD</a:t>
            </a:r>
            <a:r>
              <a:rPr lang="en-GB" sz="2800" dirty="0" smtClean="0"/>
              <a:t> Guidance &amp; </a:t>
            </a:r>
            <a:r>
              <a:rPr lang="en-GB" sz="2800" dirty="0" err="1" smtClean="0"/>
              <a:t>Costings</a:t>
            </a:r>
            <a:endParaRPr lang="en-GB" sz="2800" dirty="0" smtClean="0"/>
          </a:p>
          <a:p>
            <a:pPr marL="514350" indent="-514350">
              <a:buAutoNum type="arabicPeriod" startAt="2"/>
            </a:pPr>
            <a:endParaRPr lang="en-GB" sz="2800" dirty="0" smtClean="0"/>
          </a:p>
          <a:p>
            <a:pPr marL="514350" indent="-514350">
              <a:buAutoNum type="arabicPeriod" startAt="2"/>
            </a:pPr>
            <a:r>
              <a:rPr lang="en-GB" sz="28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8875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484938" cy="1200150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CC0000"/>
                </a:solidFill>
              </a:rPr>
              <a:t>Management &amp; Leadership Structure</a:t>
            </a:r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4355976" y="2203450"/>
            <a:ext cx="0" cy="7214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4727575" y="40036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6875463" y="40036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 flipV="1">
            <a:off x="7308304" y="4643225"/>
            <a:ext cx="0" cy="4399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2267744" y="4597334"/>
            <a:ext cx="576064" cy="617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7934325" y="50958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5761038" y="50958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50825" y="5214938"/>
            <a:ext cx="2159000" cy="8636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/>
              <a:t>Industry Operations </a:t>
            </a:r>
          </a:p>
          <a:p>
            <a:pPr algn="ctr" eaLnBrk="1" hangingPunct="1"/>
            <a:r>
              <a:rPr lang="en-GB" altLang="en-US" sz="1400" b="1" dirty="0" smtClean="0"/>
              <a:t>Manager </a:t>
            </a:r>
          </a:p>
          <a:p>
            <a:pPr algn="ctr" eaLnBrk="1" hangingPunct="1"/>
            <a:r>
              <a:rPr lang="en-GB" altLang="en-US" sz="1400" b="1" dirty="0" smtClean="0"/>
              <a:t>(Acting - Holly Valance)</a:t>
            </a:r>
          </a:p>
          <a:p>
            <a:pPr algn="ctr" eaLnBrk="1" hangingPunct="1"/>
            <a:endParaRPr lang="en-GB" altLang="en-US" sz="1400" b="1" dirty="0" smtClean="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004048" y="5098732"/>
            <a:ext cx="1871414" cy="9798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/>
              <a:t>Research Delivery </a:t>
            </a:r>
          </a:p>
          <a:p>
            <a:pPr algn="ctr" eaLnBrk="1" hangingPunct="1"/>
            <a:r>
              <a:rPr lang="en-GB" altLang="en-US" sz="1400" b="1" dirty="0" smtClean="0"/>
              <a:t>Manager </a:t>
            </a:r>
          </a:p>
          <a:p>
            <a:pPr algn="ctr" eaLnBrk="1" hangingPunct="1"/>
            <a:r>
              <a:rPr lang="en-GB" altLang="en-US" sz="1400" b="1" dirty="0" smtClean="0"/>
              <a:t>(TBA - </a:t>
            </a:r>
            <a:r>
              <a:rPr lang="en-GB" altLang="en-US" sz="1400" b="1" dirty="0" err="1" smtClean="0"/>
              <a:t>Div</a:t>
            </a:r>
            <a:r>
              <a:rPr lang="en-GB" altLang="en-US" sz="1400" b="1" dirty="0" smtClean="0"/>
              <a:t> 2&amp;4) </a:t>
            </a:r>
            <a:endParaRPr lang="en-GB" altLang="en-US" sz="1400" b="1" dirty="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092280" y="5095875"/>
            <a:ext cx="1944215" cy="9906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400" b="1" dirty="0" smtClean="0"/>
          </a:p>
          <a:p>
            <a:pPr algn="ctr" eaLnBrk="1" hangingPunct="1"/>
            <a:r>
              <a:rPr lang="en-GB" altLang="en-US" sz="1400" b="1" dirty="0" smtClean="0"/>
              <a:t>Research Delivery </a:t>
            </a:r>
          </a:p>
          <a:p>
            <a:pPr algn="ctr" eaLnBrk="1" hangingPunct="1"/>
            <a:r>
              <a:rPr lang="en-GB" altLang="en-US" sz="1400" b="1" dirty="0" smtClean="0"/>
              <a:t>Manager </a:t>
            </a:r>
          </a:p>
          <a:p>
            <a:pPr algn="ctr" eaLnBrk="1" hangingPunct="1"/>
            <a:r>
              <a:rPr lang="en-GB" altLang="en-US" sz="1400" b="1" dirty="0" smtClean="0"/>
              <a:t>(Chantal </a:t>
            </a:r>
            <a:r>
              <a:rPr lang="en-GB" altLang="en-US" sz="1400" b="1" dirty="0" err="1" smtClean="0"/>
              <a:t>Sunter</a:t>
            </a:r>
            <a:r>
              <a:rPr lang="en-GB" altLang="en-US" sz="1400" b="1" dirty="0" smtClean="0"/>
              <a:t>, </a:t>
            </a:r>
          </a:p>
          <a:p>
            <a:pPr algn="ctr" eaLnBrk="1" hangingPunct="1"/>
            <a:r>
              <a:rPr lang="en-GB" altLang="en-US" sz="1400" b="1" dirty="0" err="1" smtClean="0"/>
              <a:t>Div</a:t>
            </a:r>
            <a:r>
              <a:rPr lang="en-GB" altLang="en-US" sz="1400" b="1" dirty="0" smtClean="0"/>
              <a:t> 4&amp;5)</a:t>
            </a:r>
          </a:p>
          <a:p>
            <a:pPr algn="ctr" eaLnBrk="1" hangingPunct="1"/>
            <a:endParaRPr lang="en-GB" altLang="en-US" sz="1400" b="1" dirty="0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625725" y="3733736"/>
            <a:ext cx="2558343" cy="8636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dirty="0" smtClean="0"/>
          </a:p>
          <a:p>
            <a:pPr algn="ctr" eaLnBrk="1" hangingPunct="1"/>
            <a:r>
              <a:rPr lang="en-GB" altLang="en-US" sz="1400" b="1" dirty="0" smtClean="0"/>
              <a:t>Senior Research Delivery </a:t>
            </a:r>
          </a:p>
          <a:p>
            <a:pPr algn="ctr" eaLnBrk="1" hangingPunct="1"/>
            <a:r>
              <a:rPr lang="en-GB" altLang="en-US" sz="1400" b="1" dirty="0" smtClean="0"/>
              <a:t>Manager – Cross Cutting </a:t>
            </a:r>
          </a:p>
          <a:p>
            <a:pPr algn="ctr" eaLnBrk="1" hangingPunct="1"/>
            <a:r>
              <a:rPr lang="en-GB" altLang="en-US" sz="1400" b="1" dirty="0" smtClean="0"/>
              <a:t>(Martine Cross)</a:t>
            </a:r>
          </a:p>
          <a:p>
            <a:pPr algn="ctr" eaLnBrk="1" hangingPunct="1"/>
            <a:endParaRPr lang="en-GB" altLang="en-US" b="1" dirty="0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89424" y="3779626"/>
            <a:ext cx="2226992" cy="8636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/>
              <a:t>Senior Research </a:t>
            </a:r>
          </a:p>
          <a:p>
            <a:pPr algn="ctr" eaLnBrk="1" hangingPunct="1"/>
            <a:r>
              <a:rPr lang="en-GB" altLang="en-US" sz="1400" b="1" dirty="0" smtClean="0"/>
              <a:t>Delivery Manager:   </a:t>
            </a:r>
          </a:p>
          <a:p>
            <a:pPr algn="ctr" eaLnBrk="1" hangingPunct="1"/>
            <a:r>
              <a:rPr lang="en-GB" altLang="en-US" sz="1400" b="1" dirty="0" smtClean="0"/>
              <a:t>(Maxine Taylor, </a:t>
            </a:r>
            <a:r>
              <a:rPr lang="en-GB" altLang="en-US" sz="1400" b="1" dirty="0" err="1" smtClean="0"/>
              <a:t>Div</a:t>
            </a:r>
            <a:r>
              <a:rPr lang="en-GB" altLang="en-US" sz="1400" b="1" dirty="0" smtClean="0"/>
              <a:t> 1&amp;3)</a:t>
            </a:r>
            <a:endParaRPr lang="en-GB" altLang="en-US" sz="1400" b="1" dirty="0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621189" y="2564197"/>
            <a:ext cx="2051050" cy="648779"/>
          </a:xfrm>
          <a:prstGeom prst="rect">
            <a:avLst/>
          </a:prstGeom>
          <a:solidFill>
            <a:schemeClr val="bg1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/>
              <a:t>Nurse Consultant </a:t>
            </a:r>
          </a:p>
          <a:p>
            <a:pPr algn="ctr" eaLnBrk="1" hangingPunct="1"/>
            <a:r>
              <a:rPr lang="en-GB" altLang="en-US" sz="1400" b="1" dirty="0" smtClean="0"/>
              <a:t>(Dr Sue Taylor)</a:t>
            </a:r>
            <a:endParaRPr lang="en-GB" altLang="en-US" sz="1400" b="1" dirty="0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139952" y="1339850"/>
            <a:ext cx="2088232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/>
              <a:t>Chief Operating </a:t>
            </a:r>
          </a:p>
          <a:p>
            <a:pPr algn="ctr" eaLnBrk="1" hangingPunct="1"/>
            <a:r>
              <a:rPr lang="en-GB" altLang="en-US" sz="1400" b="1" dirty="0" smtClean="0"/>
              <a:t>Officer </a:t>
            </a:r>
          </a:p>
          <a:p>
            <a:pPr algn="ctr" eaLnBrk="1" hangingPunct="1"/>
            <a:r>
              <a:rPr lang="en-GB" altLang="en-US" sz="1400" b="1" dirty="0" smtClean="0"/>
              <a:t>(Dr Mary Perkins)</a:t>
            </a:r>
            <a:endParaRPr lang="en-GB" altLang="en-US" sz="1400" b="1" dirty="0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293701" y="1339850"/>
            <a:ext cx="2232248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/>
              <a:t>Clinical Director </a:t>
            </a:r>
          </a:p>
          <a:p>
            <a:pPr algn="ctr" eaLnBrk="1" hangingPunct="1"/>
            <a:r>
              <a:rPr lang="en-GB" altLang="en-US" sz="1400" b="1" dirty="0" smtClean="0"/>
              <a:t>(Dr Stephen Falk)</a:t>
            </a:r>
            <a:endParaRPr lang="en-GB" altLang="en-US" sz="1400" b="1" dirty="0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2625725" y="5214938"/>
            <a:ext cx="1943100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400" b="1" dirty="0"/>
              <a:t>LCRN Research</a:t>
            </a:r>
          </a:p>
          <a:p>
            <a:pPr algn="ctr" eaLnBrk="1" hangingPunct="1"/>
            <a:r>
              <a:rPr lang="en-GB" altLang="en-US" sz="1400" b="1" dirty="0"/>
              <a:t>Delivery Cross – </a:t>
            </a:r>
          </a:p>
          <a:p>
            <a:pPr algn="ctr" eaLnBrk="1" hangingPunct="1"/>
            <a:r>
              <a:rPr lang="en-GB" altLang="en-US" sz="1400" b="1" dirty="0"/>
              <a:t>Cutting Team</a:t>
            </a: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4429500" y="3356992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5508104" y="2203449"/>
            <a:ext cx="1690" cy="1153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 flipH="1">
            <a:off x="4402031" y="3356992"/>
            <a:ext cx="1690" cy="359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6588398" y="3385178"/>
            <a:ext cx="0" cy="394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6444208" y="4656632"/>
            <a:ext cx="0" cy="44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347864" y="4597333"/>
            <a:ext cx="0" cy="617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47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dirty="0" smtClean="0">
                <a:solidFill>
                  <a:srgbClr val="CC0000"/>
                </a:solidFill>
              </a:rPr>
              <a:t>Research Delivery Divisions: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0825" y="1470025"/>
            <a:ext cx="8713788" cy="46815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Operational delivery of the LCRN portfolio managed through six nationally determined research delivery divisions, each encompassing a number of specialties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Managed by a Research Delivery Manager, each Manager will form national networks of operational expertise, led nationally by a Research Delivery Director for the Division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LCRN Research Delivery Managers will report to the LCRN Chief Operating Officer and be responsible for the delivery of NIHR CRN portfolio studies</a:t>
            </a:r>
          </a:p>
          <a:p>
            <a:pPr>
              <a:buFont typeface="Wingdings" pitchFamily="2" charset="2"/>
              <a:buChar char="§"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8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dirty="0" smtClean="0">
                <a:solidFill>
                  <a:srgbClr val="CC0000"/>
                </a:solidFill>
              </a:rPr>
              <a:t>LCRN Support Team: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207375" cy="51133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The LCRN will have a Support Team to manage local operational arrangements.  This team will be required to support and deliver the following functions and systems: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Support functions including (some of these functions may be encompassed within research delivery roles):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LCRN administration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Information management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Workforce development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Communications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Patient carer and public involvement and engagement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Finance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CRN systems, including information systems (for example, the CSP Module for NHS Permissions, CPMS and LPMS)</a:t>
            </a:r>
          </a:p>
          <a:p>
            <a:pPr lvl="2">
              <a:buSzPct val="75000"/>
              <a:buFont typeface="Courier New" pitchFamily="49" charset="0"/>
              <a:buChar char="o"/>
            </a:pPr>
            <a:endParaRPr lang="en-GB" alt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4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dirty="0" smtClean="0">
                <a:solidFill>
                  <a:srgbClr val="CC0000"/>
                </a:solidFill>
              </a:rPr>
              <a:t>Research Delivery </a:t>
            </a:r>
            <a:br>
              <a:rPr lang="en-GB" altLang="en-US" sz="2800" b="1" dirty="0" smtClean="0">
                <a:solidFill>
                  <a:srgbClr val="CC0000"/>
                </a:solidFill>
              </a:rPr>
            </a:br>
            <a:r>
              <a:rPr lang="en-GB" altLang="en-US" sz="2800" b="1" dirty="0" smtClean="0">
                <a:solidFill>
                  <a:srgbClr val="CC0000"/>
                </a:solidFill>
              </a:rPr>
              <a:t>Cross-Divisional Team</a:t>
            </a:r>
            <a:endParaRPr lang="en-GB" altLang="en-US" sz="2400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07375" cy="43211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Research Delivery Cross-Divisional Team will undertake delivery activities that support </a:t>
            </a:r>
            <a:r>
              <a:rPr lang="en-GB" altLang="en-US" i="1" dirty="0" smtClean="0">
                <a:solidFill>
                  <a:srgbClr val="000000"/>
                </a:solidFill>
              </a:rPr>
              <a:t>all clinical specialties</a:t>
            </a:r>
            <a:r>
              <a:rPr lang="en-GB" altLang="en-US" dirty="0" smtClean="0">
                <a:solidFill>
                  <a:srgbClr val="000000"/>
                </a:solidFill>
              </a:rPr>
              <a:t>. Activities will include the provision of: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A LCRN research advice service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A single point of contact service for Life Sciences Industry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A Lead LCRN service and Coordinated Network Support service, in-line with national standards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The NIHR Coordinated system for gaining NHS Permission (CSP)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rgbClr val="000000"/>
                </a:solidFill>
              </a:rPr>
              <a:t>Coordination of the Research Passport Scheme</a:t>
            </a:r>
          </a:p>
        </p:txBody>
      </p:sp>
    </p:spTree>
    <p:extLst>
      <p:ext uri="{BB962C8B-B14F-4D97-AF65-F5344CB8AC3E}">
        <p14:creationId xmlns:p14="http://schemas.microsoft.com/office/powerpoint/2010/main" xmlns="" val="2851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What is staying the same?	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Evolution not revolution</a:t>
            </a:r>
          </a:p>
          <a:p>
            <a:r>
              <a:rPr lang="en-GB" dirty="0" smtClean="0"/>
              <a:t>Delivery staff (Research Nurses, Clinical Studies Officers)</a:t>
            </a:r>
          </a:p>
          <a:p>
            <a:r>
              <a:rPr lang="en-GB" dirty="0" smtClean="0"/>
              <a:t>Fewer issues around crossing boundaries e.g. mental health staff working in primary care settings or AHP’s on mental health related studies</a:t>
            </a:r>
          </a:p>
          <a:p>
            <a:r>
              <a:rPr lang="en-GB" dirty="0" smtClean="0"/>
              <a:t>Contact your relevant RDM or usual Lead Research Nurse / Senior CSO if looking for study support</a:t>
            </a:r>
          </a:p>
          <a:p>
            <a:r>
              <a:rPr lang="en-GB" dirty="0" smtClean="0"/>
              <a:t>RDM’s working closely with R&amp;D offices across the region</a:t>
            </a:r>
          </a:p>
          <a:p>
            <a:r>
              <a:rPr lang="en-GB" dirty="0" smtClean="0"/>
              <a:t>Involve the network at early stage as possible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87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Patient and Public Involvement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PPI / PI / PCPIE / Service User Involvement</a:t>
            </a:r>
          </a:p>
          <a:p>
            <a:r>
              <a:rPr lang="en-GB" dirty="0" smtClean="0"/>
              <a:t>Cross organisation approach and team</a:t>
            </a:r>
          </a:p>
          <a:p>
            <a:r>
              <a:rPr lang="en-GB" dirty="0" smtClean="0"/>
              <a:t>Retaining specialty groups where appropriate</a:t>
            </a:r>
          </a:p>
          <a:p>
            <a:r>
              <a:rPr lang="en-GB" dirty="0" err="1" smtClean="0"/>
              <a:t>ClahrcWest</a:t>
            </a:r>
            <a:r>
              <a:rPr lang="en-GB" dirty="0" smtClean="0"/>
              <a:t> / WEAHSN / CRN WE / HPU</a:t>
            </a:r>
          </a:p>
          <a:p>
            <a:r>
              <a:rPr lang="en-GB" dirty="0" smtClean="0"/>
              <a:t>Strategy group: </a:t>
            </a:r>
          </a:p>
          <a:p>
            <a:pPr marL="0" indent="0">
              <a:buNone/>
            </a:pPr>
            <a:r>
              <a:rPr lang="en-GB" dirty="0" smtClean="0"/>
              <a:t>	8 public members (2 sit on each organisation)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4 organisational members</a:t>
            </a:r>
          </a:p>
          <a:p>
            <a:r>
              <a:rPr lang="en-GB" dirty="0" smtClean="0"/>
              <a:t>Develop and agree strategies on common issues e.g. payment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4833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PPI (Division 4)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still a dedicated PPI worker 0.4wte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initiatives looking to roll out across specialties:</a:t>
            </a:r>
          </a:p>
          <a:p>
            <a:pPr marL="457200" lvl="1" indent="0">
              <a:buNone/>
            </a:pPr>
            <a:r>
              <a:rPr lang="en-GB" dirty="0" smtClean="0"/>
              <a:t>	Pre-ethics materials review service</a:t>
            </a:r>
          </a:p>
          <a:p>
            <a:pPr marL="457200" lvl="1" indent="0">
              <a:buNone/>
            </a:pPr>
            <a:r>
              <a:rPr lang="en-GB" dirty="0" smtClean="0"/>
              <a:t>	Exit questionnaire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Everyone Included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124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 smtClean="0">
                <a:solidFill>
                  <a:srgbClr val="C00000"/>
                </a:solidFill>
              </a:rPr>
              <a:t>AcoRD</a:t>
            </a:r>
            <a:r>
              <a:rPr lang="en-GB" sz="3200" b="1" dirty="0" smtClean="0">
                <a:solidFill>
                  <a:srgbClr val="C00000"/>
                </a:solidFill>
              </a:rPr>
              <a:t>	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b="1" dirty="0" smtClean="0"/>
              <a:t>Attribution of </a:t>
            </a:r>
            <a:r>
              <a:rPr lang="en-GB" b="1" dirty="0" err="1" smtClean="0"/>
              <a:t>COsts</a:t>
            </a:r>
            <a:r>
              <a:rPr lang="en-GB" b="1" dirty="0" smtClean="0"/>
              <a:t> of Research &amp; Development</a:t>
            </a:r>
          </a:p>
          <a:p>
            <a:r>
              <a:rPr lang="en-GB" b="1" dirty="0" smtClean="0"/>
              <a:t>Formerly known as ARCO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Major aim to </a:t>
            </a:r>
          </a:p>
          <a:p>
            <a:r>
              <a:rPr lang="en-GB" b="1" dirty="0"/>
              <a:t>Improve the consistency of cost attribution</a:t>
            </a:r>
          </a:p>
          <a:p>
            <a:r>
              <a:rPr lang="en-GB" b="1" dirty="0"/>
              <a:t>Encourage more consistent funding of the costs of </a:t>
            </a:r>
            <a:r>
              <a:rPr lang="en-GB" b="1" dirty="0" smtClean="0"/>
              <a:t>research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(Research Costs, Excess Treatment Costs, Service Support Costs)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b="1" dirty="0" smtClean="0"/>
          </a:p>
          <a:p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3608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Major Changes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Guidance aims to clarify / correctly attribute R&amp;D costs to either ETC, SSC or research costs</a:t>
            </a:r>
          </a:p>
          <a:p>
            <a:r>
              <a:rPr lang="en-GB" dirty="0" smtClean="0"/>
              <a:t>ARCO classified on the basis of WHO was carrying out the activity</a:t>
            </a:r>
          </a:p>
          <a:p>
            <a:r>
              <a:rPr lang="en-GB" dirty="0" err="1" smtClean="0"/>
              <a:t>AcoRD</a:t>
            </a:r>
            <a:r>
              <a:rPr lang="en-GB" dirty="0" smtClean="0"/>
              <a:t> classifies on the basis of the PRIMARY PURPOSE of the activity.</a:t>
            </a:r>
          </a:p>
          <a:p>
            <a:r>
              <a:rPr lang="en-GB" dirty="0" smtClean="0"/>
              <a:t>Pilot of a new Costing template ACAT (Activity Capture Attribution Template) for use with full grant applications</a:t>
            </a:r>
          </a:p>
          <a:p>
            <a:r>
              <a:rPr lang="en-GB" dirty="0" smtClean="0"/>
              <a:t>Taking consent is classified as SSC not research cost</a:t>
            </a:r>
          </a:p>
          <a:p>
            <a:r>
              <a:rPr lang="en-GB" dirty="0" smtClean="0"/>
              <a:t>2 different categories of research costs (Depends on funder)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32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rgbClr val="C00000"/>
                </a:solidFill>
              </a:rPr>
              <a:t>AcoRD</a:t>
            </a:r>
            <a:r>
              <a:rPr lang="en-GB" sz="3200" dirty="0" smtClean="0">
                <a:solidFill>
                  <a:srgbClr val="C00000"/>
                </a:solidFill>
              </a:rPr>
              <a:t> continued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Network Delivery Funding is Service Support Costs = early engagement important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Currently will primarily impact AMRC funders (even when only part of the grant funding is from AMRC)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Full application stage will require ACAT completion with the application (funders will inform applicants if / when required)</a:t>
            </a:r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Likely to be rolled out to all funders eventually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747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What is the NIHR CRN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NIHR </a:t>
            </a:r>
            <a:r>
              <a:rPr lang="en-GB" dirty="0"/>
              <a:t>Clinical Research Network (NIHR CRN) is the clinical research delivery arm of the NHS in England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NHS CRN</a:t>
            </a:r>
            <a:r>
              <a:rPr lang="en-US" dirty="0"/>
              <a:t> provide support to several thousand studies in the NHS every year – a large proportion of the research that takes place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994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ACAT support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 smtClean="0"/>
              <a:t>AcoRD</a:t>
            </a:r>
            <a:r>
              <a:rPr lang="en-GB" sz="1800" dirty="0" smtClean="0"/>
              <a:t> Specialists in each Clinical Research Network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smtClean="0"/>
              <a:t>You will be informed if you are required to complete the ACAT and who your local specialists are.</a:t>
            </a:r>
          </a:p>
          <a:p>
            <a:endParaRPr lang="en-GB" sz="1800" dirty="0"/>
          </a:p>
          <a:p>
            <a:r>
              <a:rPr lang="en-GB" sz="1800" dirty="0" smtClean="0"/>
              <a:t>They will provide support in completing the ACAT (but wont complete it for you)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The completed ACAT will then be reviewed by additional ACAT reviewers following submission to funder</a:t>
            </a:r>
          </a:p>
          <a:p>
            <a:endParaRPr lang="en-GB" sz="1800" dirty="0"/>
          </a:p>
          <a:p>
            <a:r>
              <a:rPr lang="en-GB" sz="1800" dirty="0" smtClean="0"/>
              <a:t>Suite of support </a:t>
            </a:r>
            <a:r>
              <a:rPr lang="en-GB" sz="1800" dirty="0"/>
              <a:t>materials available at </a:t>
            </a:r>
            <a:endParaRPr lang="en-GB" sz="1800" dirty="0" smtClean="0"/>
          </a:p>
          <a:p>
            <a:r>
              <a:rPr lang="en-GB" sz="1800" dirty="0" smtClean="0"/>
              <a:t>http</a:t>
            </a:r>
            <a:r>
              <a:rPr lang="en-GB" sz="1800" dirty="0"/>
              <a:t>://www.crn.nihr.ac.uk/can-help/funders-academics/support-for-non-commercial-studies/acord/</a:t>
            </a:r>
            <a:endParaRPr lang="en-GB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24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C00000"/>
                </a:solidFill>
              </a:rPr>
              <a:t>Thank you for listening</a:t>
            </a:r>
          </a:p>
          <a:p>
            <a:pPr marL="0" indent="0">
              <a:buNone/>
            </a:pPr>
            <a:endParaRPr lang="en-GB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C00000"/>
                </a:solidFill>
              </a:rPr>
              <a:t>Questions?</a:t>
            </a:r>
          </a:p>
          <a:p>
            <a:pPr marL="0" indent="0">
              <a:buNone/>
            </a:pPr>
            <a:endParaRPr lang="en-GB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C00000"/>
                </a:solidFill>
              </a:rPr>
              <a:t>Chantal.sunter@nihr.ac.uk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7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Journey so far…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8072"/>
            <a:ext cx="9064113" cy="4203233"/>
          </a:xfrm>
        </p:spPr>
      </p:pic>
      <p:sp>
        <p:nvSpPr>
          <p:cNvPr id="3" name="TextBox 2"/>
          <p:cNvSpPr txBox="1"/>
          <p:nvPr/>
        </p:nvSpPr>
        <p:spPr>
          <a:xfrm>
            <a:off x="395536" y="59492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NIHR Clinical Research Network (NIHR CRN) is the clinical research delivery arm of the NHS in England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723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Original Aims of the Networks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7208023"/>
              </p:ext>
            </p:extLst>
          </p:nvPr>
        </p:nvGraphicFramePr>
        <p:xfrm>
          <a:off x="467544" y="1772816"/>
          <a:ext cx="7344816" cy="475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7760"/>
                <a:gridCol w="6457056"/>
              </a:tblGrid>
              <a:tr h="144016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Increase the number of high quality studies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Increase the number of participants recruited to those studies (Double in 5 years)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Support swift set up of studies including ID of additional sites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Support recruitment into those studies by engaging clinical teams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Ensure studies recruit to time and target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Support PPI involvement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Commercial studies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15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Patient Recruitment* (2013/14)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941168"/>
            <a:ext cx="8856984" cy="1916832"/>
          </a:xfrm>
        </p:spPr>
        <p:txBody>
          <a:bodyPr/>
          <a:lstStyle/>
          <a:p>
            <a:r>
              <a:rPr lang="en-US" sz="1600" dirty="0" smtClean="0"/>
              <a:t>Recruitment milestone</a:t>
            </a:r>
          </a:p>
          <a:p>
            <a:r>
              <a:rPr lang="en-US" sz="1600" dirty="0" smtClean="0"/>
              <a:t>This </a:t>
            </a:r>
            <a:r>
              <a:rPr lang="en-US" sz="1600" dirty="0"/>
              <a:t>is the </a:t>
            </a:r>
            <a:r>
              <a:rPr lang="en-US" sz="1600" dirty="0" smtClean="0"/>
              <a:t>fourth consecutive year that </a:t>
            </a:r>
            <a:r>
              <a:rPr lang="en-US" sz="1600" dirty="0"/>
              <a:t>the </a:t>
            </a:r>
            <a:r>
              <a:rPr lang="en-US" sz="1600" dirty="0" smtClean="0"/>
              <a:t>Network has surpassed its </a:t>
            </a:r>
            <a:r>
              <a:rPr lang="en-US" sz="1600" dirty="0"/>
              <a:t>target </a:t>
            </a:r>
            <a:r>
              <a:rPr lang="en-US" sz="1600" dirty="0" smtClean="0"/>
              <a:t>to recruit 500,000 patients per year </a:t>
            </a:r>
            <a:r>
              <a:rPr lang="en-US" sz="1600" dirty="0"/>
              <a:t>to </a:t>
            </a:r>
            <a:r>
              <a:rPr lang="en-US" sz="1600" dirty="0" smtClean="0"/>
              <a:t>clinical studies</a:t>
            </a:r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Network has recruited more than </a:t>
            </a:r>
            <a:r>
              <a:rPr lang="en-US" sz="1600" dirty="0" smtClean="0"/>
              <a:t>three million </a:t>
            </a:r>
            <a:r>
              <a:rPr lang="en-US" sz="1600" dirty="0"/>
              <a:t>patients to clinical studies in the last </a:t>
            </a:r>
            <a:r>
              <a:rPr lang="en-US" sz="1600" dirty="0" smtClean="0"/>
              <a:t>six years</a:t>
            </a:r>
            <a:endParaRPr lang="en-US" sz="1600" dirty="0"/>
          </a:p>
          <a:p>
            <a:r>
              <a:rPr lang="en-US" sz="1600" dirty="0" smtClean="0"/>
              <a:t>Nearly </a:t>
            </a:r>
            <a:r>
              <a:rPr lang="en-US" sz="1600" dirty="0"/>
              <a:t>96,000 of these patients were recruited </a:t>
            </a:r>
            <a:r>
              <a:rPr lang="en-US" sz="1600" dirty="0" smtClean="0"/>
              <a:t>to commercial </a:t>
            </a:r>
            <a:r>
              <a:rPr lang="en-US" sz="1600" dirty="0"/>
              <a:t>contract </a:t>
            </a:r>
            <a:r>
              <a:rPr lang="en-US" sz="1600" dirty="0" smtClean="0"/>
              <a:t>studies</a:t>
            </a:r>
          </a:p>
          <a:p>
            <a:pPr marL="0" indent="0">
              <a:buNone/>
            </a:pPr>
            <a:endParaRPr lang="en-US" sz="1800" dirty="0"/>
          </a:p>
          <a:p>
            <a:endParaRPr lang="en-GB" sz="1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3"/>
            <a:ext cx="6480720" cy="3828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0272" y="256490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*England wide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7243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NHS engagement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proportion of research-active </a:t>
            </a:r>
            <a:r>
              <a:rPr lang="en-US" dirty="0" smtClean="0"/>
              <a:t>Trusts recruiting </a:t>
            </a:r>
            <a:r>
              <a:rPr lang="en-US" dirty="0"/>
              <a:t>patients onto NIHR CRN </a:t>
            </a:r>
            <a:r>
              <a:rPr lang="en-US" dirty="0" smtClean="0"/>
              <a:t>Portfolio studies </a:t>
            </a:r>
            <a:r>
              <a:rPr lang="en-US" dirty="0"/>
              <a:t>remains high at over 99%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number of Trusts engaged in </a:t>
            </a:r>
            <a:r>
              <a:rPr lang="en-US" dirty="0" smtClean="0"/>
              <a:t>commercial contract </a:t>
            </a:r>
            <a:r>
              <a:rPr lang="en-US" dirty="0"/>
              <a:t>clinical research is increasing year </a:t>
            </a:r>
            <a:r>
              <a:rPr lang="en-US" dirty="0" smtClean="0"/>
              <a:t>on year</a:t>
            </a:r>
            <a:r>
              <a:rPr lang="en-US" dirty="0"/>
              <a:t>. 86% of Trusts now recruit patients </a:t>
            </a:r>
            <a:r>
              <a:rPr lang="en-US" dirty="0" smtClean="0"/>
              <a:t>onto NIHR </a:t>
            </a:r>
            <a:r>
              <a:rPr lang="en-US" dirty="0"/>
              <a:t>CRN Portfolio commercial contract </a:t>
            </a:r>
            <a:r>
              <a:rPr lang="en-US" dirty="0" smtClean="0"/>
              <a:t>studies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Future challenge – Any Qualified Providers (AWP’s)</a:t>
            </a:r>
          </a:p>
        </p:txBody>
      </p:sp>
    </p:spTree>
    <p:extLst>
      <p:ext uri="{BB962C8B-B14F-4D97-AF65-F5344CB8AC3E}">
        <p14:creationId xmlns:p14="http://schemas.microsoft.com/office/powerpoint/2010/main" xmlns="" val="27124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NIHR CRN Portfolio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34922"/>
            <a:ext cx="8735669" cy="4630381"/>
          </a:xfrm>
        </p:spPr>
      </p:pic>
      <p:sp>
        <p:nvSpPr>
          <p:cNvPr id="5" name="TextBox 4"/>
          <p:cNvSpPr txBox="1"/>
          <p:nvPr/>
        </p:nvSpPr>
        <p:spPr>
          <a:xfrm>
            <a:off x="6156176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2013/14 England wide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4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Study set-up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60632"/>
            <a:ext cx="8640960" cy="4719752"/>
          </a:xfrm>
        </p:spPr>
      </p:pic>
      <p:sp>
        <p:nvSpPr>
          <p:cNvPr id="5" name="TextBox 4"/>
          <p:cNvSpPr txBox="1"/>
          <p:nvPr/>
        </p:nvSpPr>
        <p:spPr>
          <a:xfrm>
            <a:off x="6300192" y="64533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2013/14 England wide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35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nical Research Network presentation sty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21821FFB5664E8FD7674132C05D1B" ma:contentTypeVersion="0" ma:contentTypeDescription="Create a new document." ma:contentTypeScope="" ma:versionID="d054327ee22b42971411f6fa860350e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167677-8B00-4DBA-BB77-D58DDF036E26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BD667AF-02B8-4858-90BA-FBB89A8EF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09915-B6C3-4FFD-B0FA-EA14B544F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Clinical Research Network presentation style</Template>
  <TotalTime>812</TotalTime>
  <Words>1516</Words>
  <Application>Microsoft Office PowerPoint</Application>
  <PresentationFormat>On-screen Show (4:3)</PresentationFormat>
  <Paragraphs>265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Clinical Research Network presentation style</vt:lpstr>
      <vt:lpstr>Navigating the Networks</vt:lpstr>
      <vt:lpstr>Aims of today:</vt:lpstr>
      <vt:lpstr>What is the NIHR CRN</vt:lpstr>
      <vt:lpstr>Journey so far…</vt:lpstr>
      <vt:lpstr>Original Aims of the Networks </vt:lpstr>
      <vt:lpstr>Patient Recruitment* (2013/14)</vt:lpstr>
      <vt:lpstr>NHS engagement </vt:lpstr>
      <vt:lpstr>NIHR CRN Portfolio</vt:lpstr>
      <vt:lpstr>Study set-up</vt:lpstr>
      <vt:lpstr>Study Delivery</vt:lpstr>
      <vt:lpstr>Supporting Industry</vt:lpstr>
      <vt:lpstr>Summary so far   </vt:lpstr>
      <vt:lpstr>Time for Change </vt:lpstr>
      <vt:lpstr>Why Transition?</vt:lpstr>
      <vt:lpstr>Benefits of Evolution</vt:lpstr>
      <vt:lpstr> </vt:lpstr>
      <vt:lpstr>Integrating the Networks</vt:lpstr>
      <vt:lpstr>Slide 18</vt:lpstr>
      <vt:lpstr>CLINICAL DIVISIONS:</vt:lpstr>
      <vt:lpstr>Management &amp; Leadership Structure</vt:lpstr>
      <vt:lpstr>Research Delivery Divisions:</vt:lpstr>
      <vt:lpstr>LCRN Support Team:</vt:lpstr>
      <vt:lpstr>Research Delivery  Cross-Divisional Team</vt:lpstr>
      <vt:lpstr>What is staying the same? </vt:lpstr>
      <vt:lpstr>Patient and Public Involvement</vt:lpstr>
      <vt:lpstr>PPI (Division 4)</vt:lpstr>
      <vt:lpstr>AcoRD </vt:lpstr>
      <vt:lpstr>Major Changes</vt:lpstr>
      <vt:lpstr>AcoRD continued</vt:lpstr>
      <vt:lpstr>ACAT support</vt:lpstr>
      <vt:lpstr>Slide 31</vt:lpstr>
    </vt:vector>
  </TitlesOfParts>
  <Company>UKCRN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 standard introductory slideset</dc:title>
  <dc:creator>ostest</dc:creator>
  <cp:lastModifiedBy>pshsc</cp:lastModifiedBy>
  <cp:revision>63</cp:revision>
  <dcterms:created xsi:type="dcterms:W3CDTF">2011-01-27T08:30:58Z</dcterms:created>
  <dcterms:modified xsi:type="dcterms:W3CDTF">2014-07-09T14:12:35Z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0x01010000221821FFB5664E8FD7674132C05D1B</vt:lpwstr>
  </property>
  <property fmtid="{D5CDD505-2E9C-101B-9397-08002B2CF9AE}" pid="3" name="TemplateUrl">
    <vt:lpwstr/>
  </property>
  <property fmtid="{D5CDD505-2E9C-101B-9397-08002B2CF9AE}" pid="4" name="Notes0">
    <vt:lpwstr>This set of standard "introduction to" slides can be adapted to include impact slides from your Network
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Document type">
    <vt:lpwstr>Template</vt:lpwstr>
  </property>
  <property fmtid="{D5CDD505-2E9C-101B-9397-08002B2CF9AE}" pid="9" name="xd_ProgID">
    <vt:lpwstr/>
  </property>
  <property fmtid="{D5CDD505-2E9C-101B-9397-08002B2CF9AE}" pid="10" name="Date published">
    <vt:lpwstr>2011-02-10T00:00:00+00:00</vt:lpwstr>
  </property>
  <property fmtid="{D5CDD505-2E9C-101B-9397-08002B2CF9AE}" pid="11" name="Link to resource">
    <vt:lpwstr/>
  </property>
  <property fmtid="{D5CDD505-2E9C-101B-9397-08002B2CF9AE}" pid="12" name="Author0">
    <vt:lpwstr>Louise Wood</vt:lpwstr>
  </property>
</Properties>
</file>